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753600" cy="13004800"/>
  <p:notesSz cx="6797675" cy="992822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venir Roman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venir Roman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venir Roman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venir Roman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venir Roman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venir Roman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venir Roman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venir Roman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venir Roman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30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2003425" y="744538"/>
            <a:ext cx="2790825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3200">
        <a:latin typeface="+mj-lt"/>
        <a:ea typeface="+mj-ea"/>
        <a:cs typeface="+mj-cs"/>
        <a:sym typeface="Avenir Roman"/>
      </a:defRPr>
    </a:lvl1pPr>
    <a:lvl2pPr indent="228600" defTabSz="457200" latinLnBrk="0">
      <a:lnSpc>
        <a:spcPct val="125000"/>
      </a:lnSpc>
      <a:defRPr sz="3200">
        <a:latin typeface="+mj-lt"/>
        <a:ea typeface="+mj-ea"/>
        <a:cs typeface="+mj-cs"/>
        <a:sym typeface="Avenir Roman"/>
      </a:defRPr>
    </a:lvl2pPr>
    <a:lvl3pPr indent="457200" defTabSz="457200" latinLnBrk="0">
      <a:lnSpc>
        <a:spcPct val="125000"/>
      </a:lnSpc>
      <a:defRPr sz="3200">
        <a:latin typeface="+mj-lt"/>
        <a:ea typeface="+mj-ea"/>
        <a:cs typeface="+mj-cs"/>
        <a:sym typeface="Avenir Roman"/>
      </a:defRPr>
    </a:lvl3pPr>
    <a:lvl4pPr indent="685800" defTabSz="457200" latinLnBrk="0">
      <a:lnSpc>
        <a:spcPct val="125000"/>
      </a:lnSpc>
      <a:defRPr sz="3200">
        <a:latin typeface="+mj-lt"/>
        <a:ea typeface="+mj-ea"/>
        <a:cs typeface="+mj-cs"/>
        <a:sym typeface="Avenir Roman"/>
      </a:defRPr>
    </a:lvl4pPr>
    <a:lvl5pPr indent="914400" defTabSz="457200" latinLnBrk="0">
      <a:lnSpc>
        <a:spcPct val="125000"/>
      </a:lnSpc>
      <a:defRPr sz="3200">
        <a:latin typeface="+mj-lt"/>
        <a:ea typeface="+mj-ea"/>
        <a:cs typeface="+mj-cs"/>
        <a:sym typeface="Avenir Roman"/>
      </a:defRPr>
    </a:lvl5pPr>
    <a:lvl6pPr indent="1143000" defTabSz="457200" latinLnBrk="0">
      <a:lnSpc>
        <a:spcPct val="125000"/>
      </a:lnSpc>
      <a:defRPr sz="3200">
        <a:latin typeface="+mj-lt"/>
        <a:ea typeface="+mj-ea"/>
        <a:cs typeface="+mj-cs"/>
        <a:sym typeface="Avenir Roman"/>
      </a:defRPr>
    </a:lvl6pPr>
    <a:lvl7pPr indent="1371600" defTabSz="457200" latinLnBrk="0">
      <a:lnSpc>
        <a:spcPct val="125000"/>
      </a:lnSpc>
      <a:defRPr sz="3200">
        <a:latin typeface="+mj-lt"/>
        <a:ea typeface="+mj-ea"/>
        <a:cs typeface="+mj-cs"/>
        <a:sym typeface="Avenir Roman"/>
      </a:defRPr>
    </a:lvl7pPr>
    <a:lvl8pPr indent="1600200" defTabSz="457200" latinLnBrk="0">
      <a:lnSpc>
        <a:spcPct val="125000"/>
      </a:lnSpc>
      <a:defRPr sz="3200">
        <a:latin typeface="+mj-lt"/>
        <a:ea typeface="+mj-ea"/>
        <a:cs typeface="+mj-cs"/>
        <a:sym typeface="Avenir Roman"/>
      </a:defRPr>
    </a:lvl8pPr>
    <a:lvl9pPr indent="1828800" defTabSz="457200" latinLnBrk="0">
      <a:lnSpc>
        <a:spcPct val="125000"/>
      </a:lnSpc>
      <a:defRPr sz="32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952500" y="7616825"/>
            <a:ext cx="7848600" cy="5588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+mn-lt"/>
                <a:ea typeface="+mn-ea"/>
                <a:cs typeface="+mn-cs"/>
                <a:sym typeface="Helvetica"/>
              </a:defRPr>
            </a:lvl1pPr>
            <a:lvl2pPr>
              <a:defRPr sz="3200">
                <a:latin typeface="+mn-lt"/>
                <a:ea typeface="+mn-ea"/>
                <a:cs typeface="+mn-cs"/>
                <a:sym typeface="Helvetica"/>
              </a:defRPr>
            </a:lvl2pPr>
            <a:lvl3pPr>
              <a:defRPr sz="3200">
                <a:latin typeface="+mn-lt"/>
                <a:ea typeface="+mn-ea"/>
                <a:cs typeface="+mn-cs"/>
                <a:sym typeface="Helvetica"/>
              </a:defRPr>
            </a:lvl3pPr>
            <a:lvl4pPr>
              <a:defRPr sz="3200">
                <a:latin typeface="+mn-lt"/>
                <a:ea typeface="+mn-ea"/>
                <a:cs typeface="+mn-cs"/>
                <a:sym typeface="Helvetica"/>
              </a:defRPr>
            </a:lvl4pPr>
            <a:lvl5pPr>
              <a:defRPr sz="32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94" name="« Saisissez une citation ici. »"/>
          <p:cNvSpPr>
            <a:spLocks noGrp="1"/>
          </p:cNvSpPr>
          <p:nvPr>
            <p:ph type="body" sz="quarter" idx="21"/>
          </p:nvPr>
        </p:nvSpPr>
        <p:spPr>
          <a:xfrm>
            <a:off x="952500" y="5502275"/>
            <a:ext cx="7848600" cy="1600204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9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21"/>
          </p:nvPr>
        </p:nvSpPr>
        <p:spPr>
          <a:xfrm>
            <a:off x="0" y="2844800"/>
            <a:ext cx="9749564" cy="7315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sz="half" idx="21"/>
          </p:nvPr>
        </p:nvSpPr>
        <p:spPr>
          <a:xfrm>
            <a:off x="1204912" y="3321050"/>
            <a:ext cx="7334251" cy="44386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" name="Texte du titre"/>
          <p:cNvSpPr txBox="1">
            <a:spLocks noGrp="1"/>
          </p:cNvSpPr>
          <p:nvPr>
            <p:ph type="title"/>
          </p:nvPr>
        </p:nvSpPr>
        <p:spPr>
          <a:xfrm>
            <a:off x="952500" y="7883525"/>
            <a:ext cx="7848600" cy="1066800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2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952500" y="8988425"/>
            <a:ext cx="7848600" cy="847725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3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658118" y="9779000"/>
            <a:ext cx="427839" cy="4445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e du titre"/>
          <p:cNvSpPr txBox="1">
            <a:spLocks noGrp="1"/>
          </p:cNvSpPr>
          <p:nvPr>
            <p:ph type="title"/>
          </p:nvPr>
        </p:nvSpPr>
        <p:spPr>
          <a:xfrm>
            <a:off x="952500" y="5264150"/>
            <a:ext cx="7848600" cy="2476500"/>
          </a:xfrm>
          <a:prstGeom prst="rect">
            <a:avLst/>
          </a:prstGeom>
        </p:spPr>
        <p:txBody>
          <a:bodyPr anchor="ctr"/>
          <a:lstStyle/>
          <a:p>
            <a:r>
              <a:t>Texte du titre</a:t>
            </a:r>
          </a:p>
        </p:txBody>
      </p:sp>
      <p:sp>
        <p:nvSpPr>
          <p:cNvPr id="3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quarter" idx="21"/>
          </p:nvPr>
        </p:nvSpPr>
        <p:spPr>
          <a:xfrm>
            <a:off x="5038725" y="3321050"/>
            <a:ext cx="4000500" cy="6172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9" name="Texte du titre"/>
          <p:cNvSpPr txBox="1">
            <a:spLocks noGrp="1"/>
          </p:cNvSpPr>
          <p:nvPr>
            <p:ph type="title"/>
          </p:nvPr>
        </p:nvSpPr>
        <p:spPr>
          <a:xfrm>
            <a:off x="714375" y="3321050"/>
            <a:ext cx="4000500" cy="299085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Texte du titre</a:t>
            </a:r>
          </a:p>
        </p:txBody>
      </p:sp>
      <p:sp>
        <p:nvSpPr>
          <p:cNvPr id="4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714375" y="6416675"/>
            <a:ext cx="4000500" cy="3076575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e du titre"/>
          <p:cNvSpPr txBox="1">
            <a:spLocks noGrp="1"/>
          </p:cNvSpPr>
          <p:nvPr>
            <p:ph type="title"/>
          </p:nvPr>
        </p:nvSpPr>
        <p:spPr>
          <a:xfrm>
            <a:off x="714375" y="3178175"/>
            <a:ext cx="8324850" cy="1619250"/>
          </a:xfrm>
          <a:prstGeom prst="rect">
            <a:avLst/>
          </a:prstGeom>
        </p:spPr>
        <p:txBody>
          <a:bodyPr anchor="ctr"/>
          <a:lstStyle/>
          <a:p>
            <a:r>
              <a:t>Texte du titre</a:t>
            </a:r>
          </a:p>
        </p:txBody>
      </p:sp>
      <p:sp>
        <p:nvSpPr>
          <p:cNvPr id="4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e du titre"/>
          <p:cNvSpPr txBox="1">
            <a:spLocks noGrp="1"/>
          </p:cNvSpPr>
          <p:nvPr>
            <p:ph type="title"/>
          </p:nvPr>
        </p:nvSpPr>
        <p:spPr>
          <a:xfrm>
            <a:off x="714375" y="3178175"/>
            <a:ext cx="8324850" cy="1619250"/>
          </a:xfrm>
          <a:prstGeom prst="rect">
            <a:avLst/>
          </a:prstGeom>
        </p:spPr>
        <p:txBody>
          <a:bodyPr anchor="ctr"/>
          <a:lstStyle/>
          <a:p>
            <a:r>
              <a:t>Texte du titre</a:t>
            </a:r>
          </a:p>
        </p:txBody>
      </p:sp>
      <p:sp>
        <p:nvSpPr>
          <p:cNvPr id="57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714375" y="4797425"/>
            <a:ext cx="8324850" cy="4714875"/>
          </a:xfrm>
          <a:prstGeom prst="rect">
            <a:avLst/>
          </a:prstGeom>
        </p:spPr>
        <p:txBody>
          <a:bodyPr anchor="ctr"/>
          <a:lstStyle>
            <a:lvl1pPr marL="592666" indent="-592666" algn="l">
              <a:spcBef>
                <a:spcPts val="4200"/>
              </a:spcBef>
              <a:buSzPct val="75000"/>
              <a:buChar char="•"/>
              <a:defRPr sz="4800"/>
            </a:lvl1pPr>
            <a:lvl2pPr marL="1037164" indent="-592666" algn="l">
              <a:spcBef>
                <a:spcPts val="4200"/>
              </a:spcBef>
              <a:buSzPct val="75000"/>
              <a:buChar char="•"/>
              <a:defRPr sz="4800"/>
            </a:lvl2pPr>
            <a:lvl3pPr marL="1481664" indent="-592664" algn="l">
              <a:spcBef>
                <a:spcPts val="4200"/>
              </a:spcBef>
              <a:buSzPct val="75000"/>
              <a:buChar char="•"/>
              <a:defRPr sz="4800"/>
            </a:lvl3pPr>
            <a:lvl4pPr marL="1926164" indent="-592664" algn="l">
              <a:spcBef>
                <a:spcPts val="4200"/>
              </a:spcBef>
              <a:buSzPct val="75000"/>
              <a:buChar char="•"/>
              <a:defRPr sz="4800"/>
            </a:lvl4pPr>
            <a:lvl5pPr marL="2370664" indent="-592664" algn="l">
              <a:spcBef>
                <a:spcPts val="4200"/>
              </a:spcBef>
              <a:buSzPct val="75000"/>
              <a:buChar char="•"/>
              <a:defRPr sz="48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quarter" idx="21"/>
          </p:nvPr>
        </p:nvSpPr>
        <p:spPr>
          <a:xfrm>
            <a:off x="5038725" y="4797425"/>
            <a:ext cx="4000500" cy="471487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6" name="Texte du titre"/>
          <p:cNvSpPr txBox="1">
            <a:spLocks noGrp="1"/>
          </p:cNvSpPr>
          <p:nvPr>
            <p:ph type="title"/>
          </p:nvPr>
        </p:nvSpPr>
        <p:spPr>
          <a:xfrm>
            <a:off x="714375" y="3178175"/>
            <a:ext cx="8324850" cy="1619250"/>
          </a:xfrm>
          <a:prstGeom prst="rect">
            <a:avLst/>
          </a:prstGeom>
        </p:spPr>
        <p:txBody>
          <a:bodyPr anchor="ctr"/>
          <a:lstStyle/>
          <a:p>
            <a:r>
              <a:t>Texte du titre</a:t>
            </a:r>
          </a:p>
        </p:txBody>
      </p:sp>
      <p:sp>
        <p:nvSpPr>
          <p:cNvPr id="67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714375" y="4797425"/>
            <a:ext cx="4000500" cy="4714875"/>
          </a:xfrm>
          <a:prstGeom prst="rect">
            <a:avLst/>
          </a:prstGeom>
        </p:spPr>
        <p:txBody>
          <a:bodyPr anchor="ctr"/>
          <a:lstStyle>
            <a:lvl1pPr marL="440871" indent="-440871" algn="l">
              <a:spcBef>
                <a:spcPts val="3200"/>
              </a:spcBef>
              <a:buSzPct val="75000"/>
              <a:buChar char="•"/>
              <a:defRPr sz="3600"/>
            </a:lvl1pPr>
            <a:lvl2pPr marL="783771" indent="-440871" algn="l">
              <a:spcBef>
                <a:spcPts val="3200"/>
              </a:spcBef>
              <a:buSzPct val="75000"/>
              <a:buChar char="•"/>
              <a:defRPr sz="3600"/>
            </a:lvl2pPr>
            <a:lvl3pPr marL="1126669" indent="-440871" algn="l">
              <a:spcBef>
                <a:spcPts val="3200"/>
              </a:spcBef>
              <a:buSzPct val="75000"/>
              <a:buChar char="•"/>
              <a:defRPr sz="3600"/>
            </a:lvl3pPr>
            <a:lvl4pPr marL="1469569" indent="-440869" algn="l">
              <a:spcBef>
                <a:spcPts val="3200"/>
              </a:spcBef>
              <a:buSzPct val="75000"/>
              <a:buChar char="•"/>
              <a:defRPr sz="3600"/>
            </a:lvl4pPr>
            <a:lvl5pPr marL="1812469" indent="-440869" algn="l">
              <a:spcBef>
                <a:spcPts val="3200"/>
              </a:spcBef>
              <a:buSzPct val="75000"/>
              <a:buChar char="•"/>
              <a:defRPr sz="3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714375" y="3797300"/>
            <a:ext cx="8324850" cy="5410200"/>
          </a:xfrm>
          <a:prstGeom prst="rect">
            <a:avLst/>
          </a:prstGeom>
        </p:spPr>
        <p:txBody>
          <a:bodyPr anchor="ctr"/>
          <a:lstStyle>
            <a:lvl1pPr marL="592666" indent="-592666" algn="l">
              <a:spcBef>
                <a:spcPts val="4200"/>
              </a:spcBef>
              <a:buSzPct val="75000"/>
              <a:buChar char="•"/>
              <a:defRPr sz="4800"/>
            </a:lvl1pPr>
            <a:lvl2pPr marL="1037164" indent="-592666" algn="l">
              <a:spcBef>
                <a:spcPts val="4200"/>
              </a:spcBef>
              <a:buSzPct val="75000"/>
              <a:buChar char="•"/>
              <a:defRPr sz="4800"/>
            </a:lvl2pPr>
            <a:lvl3pPr marL="1481664" indent="-592664" algn="l">
              <a:spcBef>
                <a:spcPts val="4200"/>
              </a:spcBef>
              <a:buSzPct val="75000"/>
              <a:buChar char="•"/>
              <a:defRPr sz="4800"/>
            </a:lvl3pPr>
            <a:lvl4pPr marL="1926164" indent="-592664" algn="l">
              <a:spcBef>
                <a:spcPts val="4200"/>
              </a:spcBef>
              <a:buSzPct val="75000"/>
              <a:buChar char="•"/>
              <a:defRPr sz="4800"/>
            </a:lvl4pPr>
            <a:lvl5pPr marL="2370664" indent="-592664" algn="l">
              <a:spcBef>
                <a:spcPts val="4200"/>
              </a:spcBef>
              <a:buSzPct val="75000"/>
              <a:buChar char="•"/>
              <a:defRPr sz="48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21"/>
          </p:nvPr>
        </p:nvSpPr>
        <p:spPr>
          <a:xfrm>
            <a:off x="714375" y="3511550"/>
            <a:ext cx="4000500" cy="5981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22"/>
          </p:nvPr>
        </p:nvSpPr>
        <p:spPr>
          <a:xfrm>
            <a:off x="5038725" y="6664324"/>
            <a:ext cx="4000500" cy="282892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quarter" idx="23"/>
          </p:nvPr>
        </p:nvSpPr>
        <p:spPr>
          <a:xfrm>
            <a:off x="5043387" y="3511550"/>
            <a:ext cx="4000504" cy="28289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952500" y="4073525"/>
            <a:ext cx="7848600" cy="247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b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952500" y="6616700"/>
            <a:ext cx="7848600" cy="8477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658118" y="9783760"/>
            <a:ext cx="427839" cy="444501"/>
          </a:xfrm>
          <a:prstGeom prst="rect">
            <a:avLst/>
          </a:prstGeom>
          <a:ln w="12700">
            <a:miter lim="400000"/>
          </a:ln>
        </p:spPr>
        <p:txBody>
          <a:bodyPr wrap="none" lIns="38100" tIns="38100" rIns="38100" bIns="38100">
            <a:spAutoFit/>
          </a:bodyPr>
          <a:lstStyle>
            <a:lvl1pPr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tif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ARASOL LESUN"/>
          <p:cNvSpPr txBox="1"/>
          <p:nvPr/>
        </p:nvSpPr>
        <p:spPr>
          <a:xfrm>
            <a:off x="622877" y="1868345"/>
            <a:ext cx="5074449" cy="6575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 algn="l" defTabSz="578358">
              <a:defRPr sz="297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SALON BAS SPRING : 4pcs</a:t>
            </a:r>
          </a:p>
        </p:txBody>
      </p:sp>
      <p:sp>
        <p:nvSpPr>
          <p:cNvPr id="120" name="1/6"/>
          <p:cNvSpPr txBox="1"/>
          <p:nvPr/>
        </p:nvSpPr>
        <p:spPr>
          <a:xfrm>
            <a:off x="4286679" y="12050075"/>
            <a:ext cx="5074445" cy="6575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 algn="r">
              <a:defRPr sz="2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dirty="0"/>
              <a:t>1/</a:t>
            </a:r>
            <a:r>
              <a:rPr lang="fr-FR" dirty="0"/>
              <a:t>2</a:t>
            </a:r>
            <a:endParaRPr dirty="0"/>
          </a:p>
        </p:txBody>
      </p:sp>
      <p:sp>
        <p:nvSpPr>
          <p:cNvPr id="121" name="NOTICE DE MONTAGE…"/>
          <p:cNvSpPr txBox="1">
            <a:spLocks noGrp="1"/>
          </p:cNvSpPr>
          <p:nvPr>
            <p:ph type="ctrTitle"/>
          </p:nvPr>
        </p:nvSpPr>
        <p:spPr>
          <a:xfrm>
            <a:off x="2830411" y="588432"/>
            <a:ext cx="6455707" cy="1109136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defTabSz="549148">
              <a:defRPr sz="2500" b="1"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NOTICE DE MONTAGE</a:t>
            </a:r>
          </a:p>
          <a:p>
            <a:pPr defTabSz="549148">
              <a:defRPr sz="1200" b="1"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No Lot : 1512 202</a:t>
            </a:r>
            <a:r>
              <a:rPr lang="fr-FR" dirty="0"/>
              <a:t>1</a:t>
            </a:r>
            <a:r>
              <a:rPr dirty="0"/>
              <a:t>   </a:t>
            </a:r>
            <a:br>
              <a:rPr dirty="0"/>
            </a:br>
            <a:r>
              <a:rPr b="0" dirty="0">
                <a:latin typeface="Helvetica Light"/>
                <a:ea typeface="Helvetica Light"/>
                <a:cs typeface="Helvetica Light"/>
                <a:sym typeface="Helvetica Light"/>
              </a:rPr>
              <a:t>Notice et facture </a:t>
            </a:r>
            <a:r>
              <a:rPr b="0" dirty="0" err="1">
                <a:latin typeface="Helvetica Light"/>
                <a:ea typeface="Helvetica Light"/>
                <a:cs typeface="Helvetica Light"/>
                <a:sym typeface="Helvetica Light"/>
              </a:rPr>
              <a:t>d’achat</a:t>
            </a:r>
            <a:r>
              <a:rPr b="0" dirty="0">
                <a:latin typeface="Helvetica Light"/>
                <a:ea typeface="Helvetica Light"/>
                <a:cs typeface="Helvetica Light"/>
                <a:sym typeface="Helvetica Light"/>
              </a:rPr>
              <a:t> à conserver  </a:t>
            </a:r>
            <a:br>
              <a:rPr b="0" dirty="0">
                <a:latin typeface="Helvetica Light"/>
                <a:ea typeface="Helvetica Light"/>
                <a:cs typeface="Helvetica Light"/>
                <a:sym typeface="Helvetica Light"/>
              </a:rPr>
            </a:br>
            <a:endParaRPr dirty="0"/>
          </a:p>
        </p:txBody>
      </p:sp>
      <p:pic>
        <p:nvPicPr>
          <p:cNvPr id="122" name="Capture d’écran 2016-12-19 à 下午4.04.17.png" descr="Capture d’écran 2016-12-19 à 下午4.04.1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160" y="384164"/>
            <a:ext cx="1333064" cy="1339380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REF : 44100 TAUPE…"/>
          <p:cNvSpPr txBox="1"/>
          <p:nvPr/>
        </p:nvSpPr>
        <p:spPr>
          <a:xfrm>
            <a:off x="702466" y="4303322"/>
            <a:ext cx="8104589" cy="678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 lnSpcReduction="10000"/>
          </a:bodyPr>
          <a:lstStyle/>
          <a:p>
            <a:pPr algn="l">
              <a:defRPr sz="1700" b="1">
                <a:latin typeface="Arial"/>
                <a:ea typeface="Arial"/>
                <a:cs typeface="Arial"/>
                <a:sym typeface="Arial"/>
              </a:defRPr>
            </a:pPr>
            <a:r>
              <a:rPr sz="2000" dirty="0"/>
              <a:t>REF : </a:t>
            </a:r>
            <a:r>
              <a:rPr lang="fr-FR" sz="2000" dirty="0"/>
              <a:t>10920</a:t>
            </a:r>
            <a:endParaRPr sz="2000" dirty="0"/>
          </a:p>
          <a:p>
            <a:pPr algn="l">
              <a:defRPr sz="1700" b="1">
                <a:latin typeface="Arial"/>
                <a:ea typeface="Arial"/>
                <a:cs typeface="Arial"/>
                <a:sym typeface="Arial"/>
              </a:defRPr>
            </a:pPr>
            <a:r>
              <a:rPr sz="1800" dirty="0"/>
              <a:t>Salon bas SPRING </a:t>
            </a:r>
            <a:r>
              <a:rPr sz="1400" b="0" dirty="0"/>
              <a:t> </a:t>
            </a:r>
            <a:r>
              <a:rPr sz="1200" b="0" dirty="0"/>
              <a:t>(4pcs)</a:t>
            </a:r>
          </a:p>
        </p:txBody>
      </p:sp>
      <p:sp>
        <p:nvSpPr>
          <p:cNvPr id="127" name="Rectangle"/>
          <p:cNvSpPr/>
          <p:nvPr/>
        </p:nvSpPr>
        <p:spPr>
          <a:xfrm>
            <a:off x="5969756" y="2509903"/>
            <a:ext cx="1402273" cy="153631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128" name="dmeu_tra_100_4030_1_std.lang.all.gif" descr="dmeu_tra_100_4030_1_std.lang.all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147" y="2636699"/>
            <a:ext cx="655492" cy="1302300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AVERTISSEMENT:…"/>
          <p:cNvSpPr txBox="1"/>
          <p:nvPr/>
        </p:nvSpPr>
        <p:spPr>
          <a:xfrm>
            <a:off x="681715" y="2519695"/>
            <a:ext cx="5159973" cy="1536309"/>
          </a:xfrm>
          <a:prstGeom prst="rect">
            <a:avLst/>
          </a:prstGeom>
          <a:ln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 defTabSz="519937">
              <a:defRPr sz="1300" b="1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AVERTISSEMENT: </a:t>
            </a:r>
            <a:endParaRPr sz="4200"/>
          </a:p>
          <a:p>
            <a:pPr algn="l" defTabSz="519937">
              <a:defRPr sz="9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Pour votre sécurité et celle de vos enfants, le salon bas SPRING doit être posé sur un sol stabilisé et de niveau.</a:t>
            </a:r>
          </a:p>
          <a:p>
            <a:pPr algn="l" defTabSz="519937">
              <a:defRPr sz="900" b="1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Réservé uniquement à un usage domestique. </a:t>
            </a:r>
            <a:r>
              <a:rPr b="0"/>
              <a:t> </a:t>
            </a:r>
          </a:p>
          <a:p>
            <a:pPr algn="l" defTabSz="519937">
              <a:defRPr sz="9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MAINTENANCE : Vérifier et entretenir régulièrement ce produit de façon à éviter qu'il ne constitue un danger ou ne se renverse:</a:t>
            </a:r>
            <a:br/>
            <a:r>
              <a:t>Remplacer les caches boutons manquants, resserrer les écrous et boutons si nécessaire, stopper la rouille à l'aide d'un produit adapté. </a:t>
            </a:r>
          </a:p>
          <a:p>
            <a:pPr algn="l" defTabSz="519937">
              <a:defRPr sz="9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En période hivernale, rangez vos meubles de jardin à l’abri des intempéries. </a:t>
            </a:r>
          </a:p>
          <a:p>
            <a:pPr algn="l" defTabSz="519937">
              <a:defRPr sz="9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Penser à recycler selon les consignes de tri locales.</a:t>
            </a:r>
          </a:p>
          <a:p>
            <a:pPr algn="l" defTabSz="519937">
              <a:defRPr sz="9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De part sa conception, ce produit pourrait laisser des traces sur votre terrasse, pensez éventuellement à la protéger.</a:t>
            </a:r>
          </a:p>
        </p:txBody>
      </p:sp>
      <p:pic>
        <p:nvPicPr>
          <p:cNvPr id="130" name="Découpe Salon spring01.png" descr="Découpe Salon spring01.png"/>
          <p:cNvPicPr>
            <a:picLocks noChangeAspect="1"/>
          </p:cNvPicPr>
          <p:nvPr/>
        </p:nvPicPr>
        <p:blipFill>
          <a:blip r:embed="rId4"/>
          <a:srcRect l="3369" t="16123" r="5664" b="16123"/>
          <a:stretch>
            <a:fillRect/>
          </a:stretch>
        </p:blipFill>
        <p:spPr>
          <a:xfrm>
            <a:off x="705246" y="5926984"/>
            <a:ext cx="8098971" cy="3189607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Rectangle 22"/>
          <p:cNvSpPr/>
          <p:nvPr/>
        </p:nvSpPr>
        <p:spPr>
          <a:xfrm>
            <a:off x="854487" y="10067082"/>
            <a:ext cx="8473152" cy="187896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l">
              <a:defRPr sz="1200" b="1"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GARANTIE</a:t>
            </a:r>
            <a:r>
              <a:rPr b="0" dirty="0">
                <a:latin typeface="Helvetica Light"/>
                <a:ea typeface="Helvetica Light"/>
                <a:cs typeface="Helvetica Light"/>
                <a:sym typeface="Helvetica Light"/>
              </a:rPr>
              <a:t> : </a:t>
            </a:r>
            <a:r>
              <a:rPr b="0" dirty="0" err="1">
                <a:latin typeface="Helvetica Light"/>
                <a:ea typeface="Helvetica Light"/>
                <a:cs typeface="Helvetica Light"/>
                <a:sym typeface="Helvetica Light"/>
              </a:rPr>
              <a:t>Tous</a:t>
            </a:r>
            <a:r>
              <a:rPr b="0" dirty="0">
                <a:latin typeface="Helvetica Light"/>
                <a:ea typeface="Helvetica Light"/>
                <a:cs typeface="Helvetica Light"/>
                <a:sym typeface="Helvetica Light"/>
              </a:rPr>
              <a:t> les </a:t>
            </a:r>
            <a:r>
              <a:rPr b="0" dirty="0" err="1">
                <a:latin typeface="Helvetica Light"/>
                <a:ea typeface="Helvetica Light"/>
                <a:cs typeface="Helvetica Light"/>
                <a:sym typeface="Helvetica Light"/>
              </a:rPr>
              <a:t>produits</a:t>
            </a:r>
            <a:r>
              <a:rPr b="0" dirty="0">
                <a:latin typeface="Helvetica Light"/>
                <a:ea typeface="Helvetica Light"/>
                <a:cs typeface="Helvetica Light"/>
                <a:sym typeface="Helvetica Light"/>
              </a:rPr>
              <a:t> </a:t>
            </a:r>
            <a:r>
              <a:rPr b="0" dirty="0" err="1">
                <a:latin typeface="Helvetica Light"/>
                <a:ea typeface="Helvetica Light"/>
                <a:cs typeface="Helvetica Light"/>
                <a:sym typeface="Helvetica Light"/>
              </a:rPr>
              <a:t>bénéficient</a:t>
            </a:r>
            <a:r>
              <a:rPr b="0" dirty="0">
                <a:latin typeface="Helvetica Light"/>
                <a:ea typeface="Helvetica Light"/>
                <a:cs typeface="Helvetica Light"/>
                <a:sym typeface="Helvetica Light"/>
              </a:rPr>
              <a:t> de la </a:t>
            </a:r>
            <a:r>
              <a:rPr b="0" dirty="0" err="1">
                <a:latin typeface="Helvetica Light"/>
                <a:ea typeface="Helvetica Light"/>
                <a:cs typeface="Helvetica Light"/>
                <a:sym typeface="Helvetica Light"/>
              </a:rPr>
              <a:t>garantie</a:t>
            </a:r>
            <a:r>
              <a:rPr b="0" dirty="0">
                <a:latin typeface="Helvetica Light"/>
                <a:ea typeface="Helvetica Light"/>
                <a:cs typeface="Helvetica Light"/>
                <a:sym typeface="Helvetica Light"/>
              </a:rPr>
              <a:t> </a:t>
            </a:r>
            <a:r>
              <a:rPr b="0" dirty="0" err="1">
                <a:latin typeface="Helvetica Light"/>
                <a:ea typeface="Helvetica Light"/>
                <a:cs typeface="Helvetica Light"/>
                <a:sym typeface="Helvetica Light"/>
              </a:rPr>
              <a:t>légale</a:t>
            </a:r>
            <a:r>
              <a:rPr b="0" dirty="0">
                <a:latin typeface="Helvetica Light"/>
                <a:ea typeface="Helvetica Light"/>
                <a:cs typeface="Helvetica Light"/>
                <a:sym typeface="Helvetica Light"/>
              </a:rPr>
              <a:t> de </a:t>
            </a:r>
            <a:r>
              <a:rPr b="0" dirty="0" err="1">
                <a:latin typeface="Helvetica Light"/>
                <a:ea typeface="Helvetica Light"/>
                <a:cs typeface="Helvetica Light"/>
                <a:sym typeface="Helvetica Light"/>
              </a:rPr>
              <a:t>conformité</a:t>
            </a:r>
            <a:r>
              <a:rPr b="0" dirty="0">
                <a:latin typeface="Helvetica Light"/>
                <a:ea typeface="Helvetica Light"/>
                <a:cs typeface="Helvetica Light"/>
                <a:sym typeface="Helvetica Light"/>
              </a:rPr>
              <a:t> </a:t>
            </a:r>
            <a:r>
              <a:rPr b="0" dirty="0" err="1">
                <a:latin typeface="Helvetica Light"/>
                <a:ea typeface="Helvetica Light"/>
                <a:cs typeface="Helvetica Light"/>
                <a:sym typeface="Helvetica Light"/>
              </a:rPr>
              <a:t>contre</a:t>
            </a:r>
            <a:r>
              <a:rPr b="0" dirty="0">
                <a:latin typeface="Helvetica Light"/>
                <a:ea typeface="Helvetica Light"/>
                <a:cs typeface="Helvetica Light"/>
                <a:sym typeface="Helvetica Light"/>
              </a:rPr>
              <a:t> les vices </a:t>
            </a:r>
            <a:r>
              <a:rPr b="0" dirty="0" err="1">
                <a:latin typeface="Helvetica Light"/>
                <a:ea typeface="Helvetica Light"/>
                <a:cs typeface="Helvetica Light"/>
                <a:sym typeface="Helvetica Light"/>
              </a:rPr>
              <a:t>cachés</a:t>
            </a:r>
            <a:r>
              <a:rPr b="0" dirty="0">
                <a:latin typeface="Helvetica Light"/>
                <a:ea typeface="Helvetica Light"/>
                <a:cs typeface="Helvetica Light"/>
                <a:sym typeface="Helvetica Light"/>
              </a:rPr>
              <a:t> </a:t>
            </a:r>
            <a:r>
              <a:rPr b="0" dirty="0" err="1">
                <a:latin typeface="Helvetica Light"/>
                <a:ea typeface="Helvetica Light"/>
                <a:cs typeface="Helvetica Light"/>
                <a:sym typeface="Helvetica Light"/>
              </a:rPr>
              <a:t>prévue</a:t>
            </a:r>
            <a:r>
              <a:rPr b="0" dirty="0">
                <a:latin typeface="Helvetica Light"/>
                <a:ea typeface="Helvetica Light"/>
                <a:cs typeface="Helvetica Light"/>
                <a:sym typeface="Helvetica Light"/>
              </a:rPr>
              <a:t> par </a:t>
            </a:r>
            <a:r>
              <a:rPr b="0" dirty="0" err="1">
                <a:latin typeface="Helvetica Light"/>
                <a:ea typeface="Helvetica Light"/>
                <a:cs typeface="Helvetica Light"/>
                <a:sym typeface="Helvetica Light"/>
              </a:rPr>
              <a:t>l’article</a:t>
            </a:r>
            <a:r>
              <a:rPr b="0" dirty="0">
                <a:latin typeface="Helvetica Light"/>
                <a:ea typeface="Helvetica Light"/>
                <a:cs typeface="Helvetica Light"/>
                <a:sym typeface="Helvetica Light"/>
              </a:rPr>
              <a:t> 1641 du code civil </a:t>
            </a:r>
            <a:r>
              <a:rPr b="0" dirty="0" err="1">
                <a:latin typeface="Helvetica Light"/>
                <a:ea typeface="Helvetica Light"/>
                <a:cs typeface="Helvetica Light"/>
                <a:sym typeface="Helvetica Light"/>
              </a:rPr>
              <a:t>durant</a:t>
            </a:r>
            <a:r>
              <a:rPr b="0" dirty="0">
                <a:latin typeface="Helvetica Light"/>
                <a:ea typeface="Helvetica Light"/>
                <a:cs typeface="Helvetica Light"/>
                <a:sym typeface="Helvetica Light"/>
              </a:rPr>
              <a:t> </a:t>
            </a:r>
            <a:r>
              <a:rPr b="0" dirty="0" err="1">
                <a:latin typeface="Helvetica Light"/>
                <a:ea typeface="Helvetica Light"/>
                <a:cs typeface="Helvetica Light"/>
                <a:sym typeface="Helvetica Light"/>
              </a:rPr>
              <a:t>une</a:t>
            </a:r>
            <a:r>
              <a:rPr b="0" dirty="0">
                <a:latin typeface="Helvetica Light"/>
                <a:ea typeface="Helvetica Light"/>
                <a:cs typeface="Helvetica Light"/>
                <a:sym typeface="Helvetica Light"/>
              </a:rPr>
              <a:t> </a:t>
            </a:r>
            <a:r>
              <a:rPr b="0" dirty="0" err="1">
                <a:latin typeface="Helvetica Light"/>
                <a:ea typeface="Helvetica Light"/>
                <a:cs typeface="Helvetica Light"/>
                <a:sym typeface="Helvetica Light"/>
              </a:rPr>
              <a:t>période</a:t>
            </a:r>
            <a:r>
              <a:rPr b="0" dirty="0">
                <a:latin typeface="Helvetica Light"/>
                <a:ea typeface="Helvetica Light"/>
                <a:cs typeface="Helvetica Light"/>
                <a:sym typeface="Helvetica Light"/>
              </a:rPr>
              <a:t> de 2 </a:t>
            </a:r>
            <a:r>
              <a:rPr b="0" dirty="0" err="1">
                <a:latin typeface="Helvetica Light"/>
                <a:ea typeface="Helvetica Light"/>
                <a:cs typeface="Helvetica Light"/>
                <a:sym typeface="Helvetica Light"/>
              </a:rPr>
              <a:t>ans</a:t>
            </a:r>
            <a:r>
              <a:rPr b="0" dirty="0">
                <a:latin typeface="Helvetica Light"/>
                <a:ea typeface="Helvetica Light"/>
                <a:cs typeface="Helvetica Light"/>
                <a:sym typeface="Helvetica Light"/>
              </a:rPr>
              <a:t> à </a:t>
            </a:r>
            <a:r>
              <a:rPr b="0" i="1" dirty="0" err="1">
                <a:latin typeface="Helvetica Light"/>
                <a:ea typeface="Helvetica Light"/>
                <a:cs typeface="Helvetica Light"/>
                <a:sym typeface="Helvetica Light"/>
              </a:rPr>
              <a:t>compter</a:t>
            </a:r>
            <a:r>
              <a:rPr b="0" i="1" dirty="0">
                <a:latin typeface="Helvetica Light"/>
                <a:ea typeface="Helvetica Light"/>
                <a:cs typeface="Helvetica Light"/>
                <a:sym typeface="Helvetica Light"/>
              </a:rPr>
              <a:t> de </a:t>
            </a:r>
            <a:r>
              <a:rPr b="0" i="1" dirty="0" err="1">
                <a:latin typeface="Helvetica Light"/>
                <a:ea typeface="Helvetica Light"/>
                <a:cs typeface="Helvetica Light"/>
                <a:sym typeface="Helvetica Light"/>
              </a:rPr>
              <a:t>l’achat</a:t>
            </a:r>
            <a:r>
              <a:rPr b="0" i="1" dirty="0">
                <a:latin typeface="Helvetica Light"/>
                <a:ea typeface="Helvetica Light"/>
                <a:cs typeface="Helvetica Light"/>
                <a:sym typeface="Helvetica Light"/>
              </a:rPr>
              <a:t> du </a:t>
            </a:r>
            <a:r>
              <a:rPr b="0" i="1" dirty="0" err="1">
                <a:latin typeface="Helvetica Light"/>
                <a:ea typeface="Helvetica Light"/>
                <a:cs typeface="Helvetica Light"/>
                <a:sym typeface="Helvetica Light"/>
              </a:rPr>
              <a:t>produit</a:t>
            </a:r>
            <a:r>
              <a:rPr b="0" dirty="0">
                <a:latin typeface="Helvetica Light"/>
                <a:ea typeface="Helvetica Light"/>
                <a:cs typeface="Helvetica Light"/>
                <a:sym typeface="Helvetica Light"/>
              </a:rPr>
              <a:t>. La </a:t>
            </a:r>
            <a:r>
              <a:rPr b="0" dirty="0" err="1">
                <a:latin typeface="Helvetica Light"/>
                <a:ea typeface="Helvetica Light"/>
                <a:cs typeface="Helvetica Light"/>
                <a:sym typeface="Helvetica Light"/>
              </a:rPr>
              <a:t>garantie</a:t>
            </a:r>
            <a:r>
              <a:rPr b="0" dirty="0">
                <a:latin typeface="Helvetica Light"/>
                <a:ea typeface="Helvetica Light"/>
                <a:cs typeface="Helvetica Light"/>
                <a:sym typeface="Helvetica Light"/>
              </a:rPr>
              <a:t> </a:t>
            </a:r>
            <a:r>
              <a:rPr b="0" dirty="0" err="1">
                <a:latin typeface="Helvetica Light"/>
                <a:ea typeface="Helvetica Light"/>
                <a:cs typeface="Helvetica Light"/>
                <a:sym typeface="Helvetica Light"/>
              </a:rPr>
              <a:t>concerne</a:t>
            </a:r>
            <a:r>
              <a:rPr b="0" dirty="0">
                <a:latin typeface="Helvetica Light"/>
                <a:ea typeface="Helvetica Light"/>
                <a:cs typeface="Helvetica Light"/>
                <a:sym typeface="Helvetica Light"/>
              </a:rPr>
              <a:t> </a:t>
            </a:r>
            <a:r>
              <a:rPr b="0" dirty="0" err="1">
                <a:latin typeface="Helvetica Light"/>
                <a:ea typeface="Helvetica Light"/>
                <a:cs typeface="Helvetica Light"/>
                <a:sym typeface="Helvetica Light"/>
              </a:rPr>
              <a:t>exclusivement</a:t>
            </a:r>
            <a:r>
              <a:rPr b="0" dirty="0">
                <a:latin typeface="Helvetica Light"/>
                <a:ea typeface="Helvetica Light"/>
                <a:cs typeface="Helvetica Light"/>
                <a:sym typeface="Helvetica Light"/>
              </a:rPr>
              <a:t> les usages </a:t>
            </a:r>
            <a:r>
              <a:rPr b="0" dirty="0" err="1">
                <a:latin typeface="Helvetica Light"/>
                <a:ea typeface="Helvetica Light"/>
                <a:cs typeface="Helvetica Light"/>
                <a:sym typeface="Helvetica Light"/>
              </a:rPr>
              <a:t>privés</a:t>
            </a:r>
            <a:r>
              <a:rPr b="0" dirty="0">
                <a:latin typeface="Helvetica Light"/>
                <a:ea typeface="Helvetica Light"/>
                <a:cs typeface="Helvetica Light"/>
                <a:sym typeface="Helvetica Light"/>
              </a:rPr>
              <a:t>. </a:t>
            </a:r>
          </a:p>
          <a:p>
            <a:pPr algn="l">
              <a:defRPr sz="12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/>
              <a:t>Exclusion de la </a:t>
            </a:r>
            <a:r>
              <a:rPr dirty="0" err="1"/>
              <a:t>garantie</a:t>
            </a:r>
            <a:r>
              <a:rPr dirty="0"/>
              <a:t> :</a:t>
            </a:r>
          </a:p>
          <a:p>
            <a:pPr algn="l">
              <a:defRPr sz="12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/>
              <a:t>Usure et </a:t>
            </a:r>
            <a:r>
              <a:rPr dirty="0" err="1"/>
              <a:t>vieillissement</a:t>
            </a:r>
            <a:r>
              <a:rPr dirty="0"/>
              <a:t> naturel des </a:t>
            </a:r>
            <a:r>
              <a:rPr dirty="0" err="1"/>
              <a:t>matériaux</a:t>
            </a:r>
            <a:r>
              <a:rPr dirty="0"/>
              <a:t> y </a:t>
            </a:r>
            <a:r>
              <a:rPr dirty="0" err="1"/>
              <a:t>compris</a:t>
            </a:r>
            <a:r>
              <a:rPr dirty="0"/>
              <a:t> la </a:t>
            </a:r>
            <a:r>
              <a:rPr dirty="0" err="1"/>
              <a:t>décoloration</a:t>
            </a:r>
            <a:r>
              <a:rPr dirty="0"/>
              <a:t> . </a:t>
            </a:r>
            <a:r>
              <a:rPr dirty="0" err="1"/>
              <a:t>Utilisation</a:t>
            </a:r>
            <a:r>
              <a:rPr dirty="0"/>
              <a:t> de </a:t>
            </a:r>
            <a:r>
              <a:rPr dirty="0" err="1"/>
              <a:t>produits</a:t>
            </a:r>
            <a:r>
              <a:rPr dirty="0"/>
              <a:t> </a:t>
            </a:r>
            <a:r>
              <a:rPr dirty="0" err="1"/>
              <a:t>abrasifs</a:t>
            </a:r>
            <a:r>
              <a:rPr dirty="0"/>
              <a:t>, </a:t>
            </a:r>
            <a:r>
              <a:rPr dirty="0" err="1"/>
              <a:t>d’entretien</a:t>
            </a:r>
            <a:r>
              <a:rPr dirty="0"/>
              <a:t> </a:t>
            </a:r>
            <a:r>
              <a:rPr dirty="0" err="1"/>
              <a:t>ou</a:t>
            </a:r>
            <a:r>
              <a:rPr dirty="0"/>
              <a:t> de </a:t>
            </a:r>
            <a:r>
              <a:rPr dirty="0" err="1"/>
              <a:t>nettoyage</a:t>
            </a:r>
            <a:r>
              <a:rPr dirty="0"/>
              <a:t> </a:t>
            </a:r>
            <a:r>
              <a:rPr dirty="0" err="1"/>
              <a:t>inadapté</a:t>
            </a:r>
            <a:r>
              <a:rPr dirty="0"/>
              <a:t>, Chocs </a:t>
            </a:r>
            <a:r>
              <a:rPr dirty="0" err="1"/>
              <a:t>ou</a:t>
            </a:r>
            <a:r>
              <a:rPr dirty="0"/>
              <a:t> chutes de </a:t>
            </a:r>
            <a:r>
              <a:rPr dirty="0" err="1"/>
              <a:t>toute</a:t>
            </a:r>
            <a:r>
              <a:rPr dirty="0"/>
              <a:t> nature, tout montage </a:t>
            </a:r>
            <a:r>
              <a:rPr dirty="0" err="1"/>
              <a:t>ou</a:t>
            </a:r>
            <a:r>
              <a:rPr dirty="0"/>
              <a:t> </a:t>
            </a:r>
            <a:r>
              <a:rPr dirty="0" err="1"/>
              <a:t>utilisation</a:t>
            </a:r>
            <a:r>
              <a:rPr dirty="0"/>
              <a:t> </a:t>
            </a:r>
            <a:r>
              <a:rPr dirty="0" err="1"/>
              <a:t>inappropriés</a:t>
            </a:r>
            <a:r>
              <a:rPr dirty="0"/>
              <a:t>. Cas de force majeure </a:t>
            </a:r>
            <a:r>
              <a:rPr dirty="0" err="1"/>
              <a:t>ou</a:t>
            </a:r>
            <a:r>
              <a:rPr dirty="0"/>
              <a:t> </a:t>
            </a:r>
            <a:r>
              <a:rPr dirty="0" err="1"/>
              <a:t>climatiques</a:t>
            </a:r>
            <a:r>
              <a:rPr dirty="0"/>
              <a:t> </a:t>
            </a:r>
            <a:r>
              <a:rPr dirty="0" err="1"/>
              <a:t>tels</a:t>
            </a:r>
            <a:r>
              <a:rPr dirty="0"/>
              <a:t> que </a:t>
            </a:r>
            <a:r>
              <a:rPr dirty="0" err="1"/>
              <a:t>pluies</a:t>
            </a:r>
            <a:r>
              <a:rPr dirty="0"/>
              <a:t>, vent, </a:t>
            </a:r>
            <a:r>
              <a:rPr dirty="0" err="1"/>
              <a:t>tempêtes</a:t>
            </a:r>
            <a:r>
              <a:rPr dirty="0"/>
              <a:t>, </a:t>
            </a:r>
            <a:r>
              <a:rPr dirty="0" err="1"/>
              <a:t>orages</a:t>
            </a:r>
            <a:r>
              <a:rPr dirty="0"/>
              <a:t>, </a:t>
            </a:r>
            <a:r>
              <a:rPr dirty="0" err="1"/>
              <a:t>grêle</a:t>
            </a:r>
            <a:r>
              <a:rPr dirty="0"/>
              <a:t>… </a:t>
            </a:r>
            <a:r>
              <a:rPr dirty="0" err="1"/>
              <a:t>Toutes</a:t>
            </a:r>
            <a:r>
              <a:rPr dirty="0"/>
              <a:t> les toiles </a:t>
            </a:r>
            <a:r>
              <a:rPr dirty="0" err="1"/>
              <a:t>sauf</a:t>
            </a:r>
            <a:r>
              <a:rPr dirty="0"/>
              <a:t> à </a:t>
            </a:r>
            <a:r>
              <a:rPr dirty="0" err="1"/>
              <a:t>défaut</a:t>
            </a:r>
            <a:r>
              <a:rPr dirty="0"/>
              <a:t> </a:t>
            </a:r>
            <a:r>
              <a:rPr dirty="0" err="1"/>
              <a:t>immédiat</a:t>
            </a:r>
            <a:r>
              <a:rPr dirty="0"/>
              <a:t> (</a:t>
            </a:r>
            <a:r>
              <a:rPr dirty="0" err="1"/>
              <a:t>constaté</a:t>
            </a:r>
            <a:r>
              <a:rPr dirty="0"/>
              <a:t> au </a:t>
            </a:r>
            <a:r>
              <a:rPr dirty="0" err="1"/>
              <a:t>déballage</a:t>
            </a:r>
            <a:r>
              <a:rPr dirty="0"/>
              <a:t>) </a:t>
            </a:r>
          </a:p>
          <a:p>
            <a:pPr algn="l">
              <a:defRPr sz="12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/>
              <a:t>Tout </a:t>
            </a:r>
            <a:r>
              <a:rPr dirty="0" err="1"/>
              <a:t>remplacement</a:t>
            </a:r>
            <a:r>
              <a:rPr dirty="0"/>
              <a:t> </a:t>
            </a:r>
            <a:r>
              <a:rPr dirty="0" err="1"/>
              <a:t>ou</a:t>
            </a:r>
            <a:r>
              <a:rPr dirty="0"/>
              <a:t> </a:t>
            </a:r>
            <a:r>
              <a:rPr dirty="0" err="1"/>
              <a:t>réparation</a:t>
            </a:r>
            <a:r>
              <a:rPr dirty="0"/>
              <a:t> du </a:t>
            </a:r>
            <a:r>
              <a:rPr dirty="0" err="1"/>
              <a:t>produit</a:t>
            </a:r>
            <a:r>
              <a:rPr dirty="0"/>
              <a:t> non </a:t>
            </a:r>
            <a:r>
              <a:rPr dirty="0" err="1"/>
              <a:t>conforme</a:t>
            </a:r>
            <a:r>
              <a:rPr dirty="0"/>
              <a:t> ne fait pas </a:t>
            </a:r>
            <a:r>
              <a:rPr dirty="0" err="1"/>
              <a:t>courir</a:t>
            </a:r>
            <a:r>
              <a:rPr dirty="0"/>
              <a:t> un nouveau </a:t>
            </a:r>
            <a:r>
              <a:rPr dirty="0" err="1"/>
              <a:t>délai</a:t>
            </a:r>
            <a:r>
              <a:rPr dirty="0"/>
              <a:t> de </a:t>
            </a:r>
            <a:r>
              <a:rPr dirty="0" err="1"/>
              <a:t>garantie</a:t>
            </a:r>
            <a:r>
              <a:rPr dirty="0"/>
              <a:t> de deux </a:t>
            </a:r>
            <a:r>
              <a:rPr dirty="0" err="1"/>
              <a:t>ans</a:t>
            </a:r>
            <a:r>
              <a:rPr dirty="0"/>
              <a:t> </a:t>
            </a:r>
            <a:r>
              <a:rPr dirty="0" err="1"/>
              <a:t>mais</a:t>
            </a:r>
            <a:r>
              <a:rPr dirty="0"/>
              <a:t> </a:t>
            </a:r>
            <a:r>
              <a:rPr dirty="0" err="1"/>
              <a:t>s'inscrit</a:t>
            </a:r>
            <a:r>
              <a:rPr dirty="0"/>
              <a:t> dans le </a:t>
            </a:r>
            <a:r>
              <a:rPr dirty="0" err="1"/>
              <a:t>délai</a:t>
            </a:r>
            <a:r>
              <a:rPr dirty="0"/>
              <a:t> de la </a:t>
            </a:r>
            <a:r>
              <a:rPr dirty="0" err="1"/>
              <a:t>garantie</a:t>
            </a:r>
            <a:r>
              <a:rPr dirty="0"/>
              <a:t> </a:t>
            </a:r>
            <a:r>
              <a:rPr dirty="0" err="1"/>
              <a:t>initiale</a:t>
            </a:r>
            <a:r>
              <a:rPr dirty="0"/>
              <a:t> </a:t>
            </a:r>
            <a:r>
              <a:rPr dirty="0" err="1"/>
              <a:t>restant</a:t>
            </a:r>
            <a:r>
              <a:rPr dirty="0"/>
              <a:t> à </a:t>
            </a:r>
            <a:r>
              <a:rPr dirty="0" err="1"/>
              <a:t>courir</a:t>
            </a:r>
            <a:r>
              <a:rPr dirty="0"/>
              <a:t>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roupe"/>
          <p:cNvGrpSpPr/>
          <p:nvPr/>
        </p:nvGrpSpPr>
        <p:grpSpPr>
          <a:xfrm>
            <a:off x="1798438" y="1903193"/>
            <a:ext cx="7145637" cy="5807100"/>
            <a:chOff x="0" y="0"/>
            <a:chExt cx="7145635" cy="5807099"/>
          </a:xfrm>
        </p:grpSpPr>
        <p:pic>
          <p:nvPicPr>
            <p:cNvPr id="133" name="Découpe Salon spring02.png" descr="Découpe Salon spring02.png"/>
            <p:cNvPicPr>
              <a:picLocks noChangeAspect="1"/>
            </p:cNvPicPr>
            <p:nvPr/>
          </p:nvPicPr>
          <p:blipFill>
            <a:blip r:embed="rId2"/>
            <a:srcRect l="25724" t="4255" r="21564" b="7582"/>
            <a:stretch>
              <a:fillRect/>
            </a:stretch>
          </p:blipFill>
          <p:spPr>
            <a:xfrm>
              <a:off x="1689266" y="0"/>
              <a:ext cx="5141219" cy="55372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37" name="Groupe"/>
            <p:cNvGrpSpPr/>
            <p:nvPr/>
          </p:nvGrpSpPr>
          <p:grpSpPr>
            <a:xfrm>
              <a:off x="0" y="5159399"/>
              <a:ext cx="7145636" cy="647701"/>
              <a:chOff x="0" y="0"/>
              <a:chExt cx="7145635" cy="647699"/>
            </a:xfrm>
          </p:grpSpPr>
          <p:sp>
            <p:nvSpPr>
              <p:cNvPr id="134" name="Rectangle"/>
              <p:cNvSpPr/>
              <p:nvPr/>
            </p:nvSpPr>
            <p:spPr>
              <a:xfrm>
                <a:off x="0" y="349577"/>
                <a:ext cx="7145636" cy="298123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35" name="Rectangle"/>
              <p:cNvSpPr/>
              <p:nvPr/>
            </p:nvSpPr>
            <p:spPr>
              <a:xfrm>
                <a:off x="1328638" y="0"/>
                <a:ext cx="2827107" cy="44450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36" name="Rectangle"/>
              <p:cNvSpPr/>
              <p:nvPr/>
            </p:nvSpPr>
            <p:spPr>
              <a:xfrm>
                <a:off x="4651481" y="143933"/>
                <a:ext cx="1333064" cy="4445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139" name="3/6"/>
          <p:cNvSpPr txBox="1"/>
          <p:nvPr/>
        </p:nvSpPr>
        <p:spPr>
          <a:xfrm>
            <a:off x="4286679" y="12050075"/>
            <a:ext cx="5074445" cy="6575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 algn="r">
              <a:defRPr sz="2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fr-FR" dirty="0"/>
              <a:t>2</a:t>
            </a:r>
            <a:r>
              <a:rPr dirty="0"/>
              <a:t>/</a:t>
            </a:r>
            <a:r>
              <a:rPr lang="fr-FR" dirty="0"/>
              <a:t>2</a:t>
            </a:r>
            <a:endParaRPr dirty="0"/>
          </a:p>
        </p:txBody>
      </p:sp>
      <p:pic>
        <p:nvPicPr>
          <p:cNvPr id="140" name="Capture d’écran 2016-12-19 à 下午4.04.17.png" descr="Capture d’écran 2016-12-19 à 下午4.04.1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160" y="384164"/>
            <a:ext cx="1333064" cy="1339380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Etape 1"/>
          <p:cNvSpPr txBox="1"/>
          <p:nvPr/>
        </p:nvSpPr>
        <p:spPr>
          <a:xfrm>
            <a:off x="485570" y="2042980"/>
            <a:ext cx="2160244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sz="24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Etape 1</a:t>
            </a:r>
          </a:p>
        </p:txBody>
      </p:sp>
      <p:sp>
        <p:nvSpPr>
          <p:cNvPr id="142" name="NOTICE DE MONTAGE…"/>
          <p:cNvSpPr txBox="1">
            <a:spLocks noGrp="1"/>
          </p:cNvSpPr>
          <p:nvPr>
            <p:ph type="ctrTitle"/>
          </p:nvPr>
        </p:nvSpPr>
        <p:spPr>
          <a:xfrm>
            <a:off x="2830411" y="588432"/>
            <a:ext cx="6455707" cy="1109136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defTabSz="549148">
              <a:defRPr sz="2500" b="1"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NOTICE DE MONTAGE</a:t>
            </a:r>
          </a:p>
          <a:p>
            <a:pPr defTabSz="549148">
              <a:defRPr sz="1200" b="1"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No Lot : 1512 202</a:t>
            </a:r>
            <a:r>
              <a:rPr lang="fr-FR" dirty="0"/>
              <a:t>1</a:t>
            </a:r>
            <a:r>
              <a:rPr dirty="0"/>
              <a:t>   </a:t>
            </a:r>
            <a:br>
              <a:rPr dirty="0"/>
            </a:br>
            <a:endParaRPr b="0" dirty="0"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43" name="Etape 1"/>
          <p:cNvSpPr txBox="1"/>
          <p:nvPr/>
        </p:nvSpPr>
        <p:spPr>
          <a:xfrm>
            <a:off x="485570" y="7017896"/>
            <a:ext cx="2160244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sz="24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Etape 2</a:t>
            </a:r>
          </a:p>
        </p:txBody>
      </p:sp>
      <p:pic>
        <p:nvPicPr>
          <p:cNvPr id="144" name="Découpe Salon spring03.png" descr="Découpe Salon spring03.png"/>
          <p:cNvPicPr>
            <a:picLocks noChangeAspect="1"/>
          </p:cNvPicPr>
          <p:nvPr/>
        </p:nvPicPr>
        <p:blipFill>
          <a:blip r:embed="rId4"/>
          <a:srcRect l="22361" t="18363" r="13323" b="7501"/>
          <a:stretch>
            <a:fillRect/>
          </a:stretch>
        </p:blipFill>
        <p:spPr>
          <a:xfrm>
            <a:off x="532473" y="7889942"/>
            <a:ext cx="6029946" cy="4539212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NOTICE DE MONTAGE…"/>
          <p:cNvSpPr txBox="1"/>
          <p:nvPr/>
        </p:nvSpPr>
        <p:spPr>
          <a:xfrm>
            <a:off x="5687071" y="9551404"/>
            <a:ext cx="3534056" cy="102799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 fontScale="92500" lnSpcReduction="20000"/>
          </a:bodyPr>
          <a:lstStyle>
            <a:lvl1pPr algn="l" defTabSz="433826">
              <a:lnSpc>
                <a:spcPct val="120000"/>
              </a:lnSpc>
              <a:defRPr sz="158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rPr sz="2000" b="1" dirty="0"/>
              <a:t>Il </a:t>
            </a:r>
            <a:r>
              <a:rPr sz="2000" b="1" dirty="0" err="1"/>
              <a:t>est</a:t>
            </a:r>
            <a:r>
              <a:rPr sz="2000" b="1" dirty="0"/>
              <a:t> </a:t>
            </a:r>
            <a:r>
              <a:rPr sz="2000" b="1" dirty="0" err="1"/>
              <a:t>impératif</a:t>
            </a:r>
            <a:r>
              <a:rPr sz="2000" b="1" dirty="0"/>
              <a:t> de </a:t>
            </a:r>
            <a:r>
              <a:rPr sz="2000" b="1" dirty="0" err="1"/>
              <a:t>verrouiller</a:t>
            </a:r>
            <a:r>
              <a:rPr sz="2000" b="1" dirty="0"/>
              <a:t> les fauteuils et le canapé </a:t>
            </a:r>
            <a:r>
              <a:rPr sz="2000" b="1" dirty="0" err="1"/>
              <a:t>avant</a:t>
            </a:r>
            <a:r>
              <a:rPr sz="2000" b="1" dirty="0"/>
              <a:t> </a:t>
            </a:r>
            <a:r>
              <a:rPr sz="2000" b="1" dirty="0" err="1"/>
              <a:t>d’utilisation</a:t>
            </a:r>
            <a:endParaRPr sz="2000" b="1" dirty="0"/>
          </a:p>
        </p:txBody>
      </p:sp>
      <p:pic>
        <p:nvPicPr>
          <p:cNvPr id="146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5763" y="8496762"/>
            <a:ext cx="903864" cy="9038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254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254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254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254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335</Words>
  <Application>Microsoft Office PowerPoint</Application>
  <PresentationFormat>Personnalisé</PresentationFormat>
  <Paragraphs>23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Arial</vt:lpstr>
      <vt:lpstr>Arial Narrow</vt:lpstr>
      <vt:lpstr>Avenir Roman</vt:lpstr>
      <vt:lpstr>Helvetica</vt:lpstr>
      <vt:lpstr>Helvetica Light</vt:lpstr>
      <vt:lpstr>White</vt:lpstr>
      <vt:lpstr>NOTICE DE MONTAGE No Lot : 1512 2021    Notice et facture d’achat à conserver   </vt:lpstr>
      <vt:lpstr>NOTICE DE MONTAGE No Lot : 1512 2021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NOTICE DE MONTAGE No Lot : 1512 2021    Notice et facture d’achat à conserver</dc:title>
  <dc:creator>user1</dc:creator>
  <cp:lastModifiedBy>Paul-mathis Diana</cp:lastModifiedBy>
  <cp:revision>1</cp:revision>
  <cp:lastPrinted>2021-08-12T11:59:17Z</cp:lastPrinted>
  <dcterms:modified xsi:type="dcterms:W3CDTF">2021-08-12T12:00:53Z</dcterms:modified>
</cp:coreProperties>
</file>